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797675" cy="987425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0141ea83_0_1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1" name="Google Shape;111;g2880141ea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933479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779935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-6350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296374" y="1363383"/>
            <a:ext cx="412050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-6350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737744" y="1363382"/>
            <a:ext cx="412050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rgbClr val="C30000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 1">
  <p:cSld name="1_Diapositive de titr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00" cy="659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6405563" y="1048713"/>
            <a:ext cx="2738400" cy="31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576763" y="4166563"/>
            <a:ext cx="1828800" cy="209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107044"/>
            <a:ext cx="1175300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body" idx="3"/>
          </p:nvPr>
        </p:nvSpPr>
        <p:spPr>
          <a:xfrm>
            <a:off x="6400800" y="6244167"/>
            <a:ext cx="1828800" cy="6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82550" y="5920352"/>
            <a:ext cx="698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 b="1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5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2web.net/downloads/s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t="2489" b="2498"/>
          <a:stretch/>
        </p:blipFill>
        <p:spPr>
          <a:xfrm>
            <a:off x="1252951" y="0"/>
            <a:ext cx="812032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1854201" y="1048713"/>
            <a:ext cx="7289700" cy="3117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GB" sz="2000" b="0" dirty="0"/>
              <a:t>ENV 501 / GR A3 30</a:t>
            </a:r>
            <a:br>
              <a:rPr lang="en-GB" sz="2000" b="0" dirty="0"/>
            </a:br>
            <a:br>
              <a:rPr lang="en-GB" sz="800" b="0" dirty="0"/>
            </a:br>
            <a:r>
              <a:rPr lang="en-GB" sz="4000" dirty="0"/>
              <a:t>MFA </a:t>
            </a:r>
            <a:r>
              <a:rPr lang="en-GB" sz="4000"/>
              <a:t>Software – Tutorial </a:t>
            </a:r>
            <a:r>
              <a:rPr lang="en-GB" sz="4000" dirty="0"/>
              <a:t>STAN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4030133" y="4166563"/>
            <a:ext cx="3573000" cy="209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Teaching assistant: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Jair Campfens	</a:t>
            </a:r>
            <a:r>
              <a:rPr lang="en-GB" u="sng">
                <a:solidFill>
                  <a:srgbClr val="E06666"/>
                </a:solidFill>
                <a:latin typeface="Arial Narrow"/>
                <a:ea typeface="Arial Narrow"/>
                <a:cs typeface="Arial Narrow"/>
                <a:sym typeface="Arial Narrow"/>
              </a:rPr>
              <a:t>jair.campfens@epfl.ch 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6400800" y="6244167"/>
            <a:ext cx="1828800" cy="6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b="1"/>
              <a:t>Fall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4688" y="1949450"/>
            <a:ext cx="7797800" cy="4096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1"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-104931" y="1180351"/>
            <a:ext cx="78422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GB" sz="19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Defines values for flows, stocks, transfer coefficients and other details</a:t>
            </a:r>
            <a:endParaRPr sz="195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4558489" cy="303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400"/>
              <a:buChar char="•"/>
            </a:pPr>
            <a:r>
              <a:rPr lang="en-GB" sz="2400" b="1"/>
              <a:t>Layers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Layers can be used to organise different types of goods/substances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To create a new layer: </a:t>
            </a:r>
            <a:r>
              <a:rPr lang="en-GB" sz="2000" i="1"/>
              <a:t>Edit &gt; Layers and Periods &gt; </a:t>
            </a:r>
            <a:r>
              <a:rPr lang="en-GB" sz="2000" b="1" i="1"/>
              <a:t>Layers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Choose a substance/material from the list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o"/>
            </a:pPr>
            <a:r>
              <a:rPr lang="en-GB" sz="1800"/>
              <a:t>Additional substances can be added to the predefined list: </a:t>
            </a:r>
            <a:r>
              <a:rPr lang="en-GB" sz="1800" i="1"/>
              <a:t>Edit &gt; </a:t>
            </a:r>
            <a:r>
              <a:rPr lang="en-GB" sz="1800" b="1" i="1"/>
              <a:t>Define Material</a:t>
            </a:r>
            <a:endParaRPr/>
          </a:p>
          <a:p>
            <a:pPr marL="776288" lvl="2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138" y="1693325"/>
            <a:ext cx="2889743" cy="237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4">
            <a:alphaModFix/>
          </a:blip>
          <a:srcRect b="51602"/>
          <a:stretch/>
        </p:blipFill>
        <p:spPr>
          <a:xfrm>
            <a:off x="1533791" y="4213900"/>
            <a:ext cx="2838725" cy="106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4737539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1"/>
              <a:t>Periods</a:t>
            </a:r>
            <a:endParaRPr b="1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Periods can be defined to perform analysis over multiple time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To edit period information: </a:t>
            </a:r>
            <a:r>
              <a:rPr lang="en-GB" sz="2000" i="1"/>
              <a:t>Edit &gt; Layers and Periods &gt; </a:t>
            </a:r>
            <a:r>
              <a:rPr lang="en-GB" sz="2000" b="1" i="1"/>
              <a:t>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Modify the parameters as desired</a:t>
            </a:r>
            <a:endParaRPr/>
          </a:p>
          <a:p>
            <a:pPr marL="639763" lvl="1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b="1" i="1"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−"/>
            </a:pPr>
            <a:r>
              <a:rPr lang="en-GB" sz="2000" i="1"/>
              <a:t>Default period for new projects is the current year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−"/>
            </a:pPr>
            <a:r>
              <a:rPr lang="en-GB" sz="2000" i="1"/>
              <a:t>If multiple periods are considered, they must have the same duration and be consecutive</a:t>
            </a:r>
            <a:endParaRPr/>
          </a:p>
          <a:p>
            <a:pPr marL="776288" lvl="2" indent="-139600" algn="l" rtl="0">
              <a:spcBef>
                <a:spcPts val="3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2973" y="2114709"/>
            <a:ext cx="2914457" cy="239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673910" y="1940560"/>
            <a:ext cx="7799353" cy="4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Units can be selected, defined, and modified via </a:t>
            </a:r>
            <a:r>
              <a:rPr lang="en-GB" i="1"/>
              <a:t>Edit &gt; </a:t>
            </a:r>
            <a:r>
              <a:rPr lang="en-GB" b="1" i="1"/>
              <a:t>Define Units</a:t>
            </a:r>
            <a:endParaRPr/>
          </a:p>
          <a:p>
            <a:pPr marL="342900" lvl="1" indent="0" algn="ctr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16" y="3007024"/>
            <a:ext cx="3833833" cy="218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007024"/>
            <a:ext cx="4085570" cy="218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Other important elements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3463375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i="1"/>
              <a:t>Edit &gt; </a:t>
            </a:r>
            <a:r>
              <a:rPr lang="en-GB" b="1" i="1"/>
              <a:t>Data Explorer </a:t>
            </a:r>
            <a:r>
              <a:rPr lang="en-GB"/>
              <a:t>[Ctrl + D]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To edit data, edit mode must be switched on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entered for processes, flows, transfer coefficients etc.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copied to/from clipboard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Data can be imported from and exported to Excel</a:t>
            </a: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Data Import &amp; Export</a:t>
            </a:r>
            <a:endParaRPr/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4409" y="2125262"/>
            <a:ext cx="4471376" cy="33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907" y="2072250"/>
            <a:ext cx="240031" cy="24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673911" y="1363383"/>
            <a:ext cx="4139090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Calculation procedures in STAN can include: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data reconciliation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computation of unknown quantities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calculation of uncertainties</a:t>
            </a:r>
            <a:endParaRPr/>
          </a:p>
          <a:p>
            <a:pPr marL="639763" lvl="1" indent="-126900" algn="l" rtl="0"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Before calculation, consider: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Layer &amp; Period selection 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600"/>
              <a:buChar char="o"/>
            </a:pPr>
            <a:r>
              <a:rPr lang="en-GB" i="1"/>
              <a:t>Edit &gt; </a:t>
            </a:r>
            <a:r>
              <a:rPr lang="en-GB" b="1" i="1"/>
              <a:t>Layers and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Processes to exclude from balancing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Display of coarse (mass) balance of processes within process icons</a:t>
            </a:r>
            <a:endParaRPr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1600"/>
              <a:buChar char="o"/>
            </a:pPr>
            <a:r>
              <a:rPr lang="en-GB" i="1"/>
              <a:t>Extras &gt; Options &gt; </a:t>
            </a:r>
            <a:r>
              <a:rPr lang="en-GB" b="1" i="1"/>
              <a:t>Processes &amp; Flows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410" y="1202740"/>
            <a:ext cx="1636269" cy="2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5"/>
          <p:cNvCxnSpPr/>
          <p:nvPr/>
        </p:nvCxnSpPr>
        <p:spPr>
          <a:xfrm rot="10800000" flipH="1">
            <a:off x="4429593" y="2899651"/>
            <a:ext cx="1670762" cy="134722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35"/>
          <p:cNvCxnSpPr/>
          <p:nvPr/>
        </p:nvCxnSpPr>
        <p:spPr>
          <a:xfrm>
            <a:off x="4429593" y="5273040"/>
            <a:ext cx="1260007" cy="827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950" y="3914138"/>
            <a:ext cx="2795400" cy="19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7329578" y="5232655"/>
            <a:ext cx="191272" cy="19127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673911" y="1363383"/>
            <a:ext cx="3806649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To perform simple calculation, press F5 or click      in the </a:t>
            </a:r>
            <a:r>
              <a:rPr lang="en-GB" i="1"/>
              <a:t>Data Input </a:t>
            </a:r>
            <a:r>
              <a:rPr lang="en-GB"/>
              <a:t>toolbar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Additional calculation options (calculation method, trace level) can also be defined if necessary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 i="1"/>
              <a:t>Edit &gt; </a:t>
            </a:r>
            <a:r>
              <a:rPr lang="en-GB" b="1" i="1"/>
              <a:t>Calculation dialog</a:t>
            </a: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508" y="1784093"/>
            <a:ext cx="218967" cy="2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5100" y="3830864"/>
            <a:ext cx="3374469" cy="187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 rotWithShape="1">
          <a:blip r:embed="rId5">
            <a:alphaModFix/>
          </a:blip>
          <a:srcRect t="-413" r="60615" b="84882"/>
          <a:stretch/>
        </p:blipFill>
        <p:spPr>
          <a:xfrm>
            <a:off x="4487730" y="1363383"/>
            <a:ext cx="4740354" cy="10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/>
          <p:nvPr/>
        </p:nvSpPr>
        <p:spPr>
          <a:xfrm>
            <a:off x="8330087" y="1642202"/>
            <a:ext cx="331169" cy="34684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673910" y="1363383"/>
            <a:ext cx="779935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400"/>
              <a:buChar char="•"/>
            </a:pPr>
            <a:r>
              <a:rPr lang="en-GB" sz="2400" i="1"/>
              <a:t>File &gt; </a:t>
            </a:r>
            <a:r>
              <a:rPr lang="en-GB" sz="2400" b="1" i="1"/>
              <a:t>Export Diagram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Select graphical options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Copy to clipboard or export as file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Export system diagram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675" y="2774732"/>
            <a:ext cx="5866332" cy="307872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09329" y="1363383"/>
            <a:ext cx="7925341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 dirty="0"/>
              <a:t>Tools for mapping and calculating mass balance systems</a:t>
            </a:r>
            <a:endParaRPr dirty="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b="1" dirty="0"/>
              <a:t>STAN </a:t>
            </a:r>
            <a:r>
              <a:rPr lang="en-GB" sz="2400" dirty="0"/>
              <a:t>(</a:t>
            </a:r>
            <a:r>
              <a:rPr lang="en-GB" sz="2400" dirty="0" err="1"/>
              <a:t>STofflussANalysen</a:t>
            </a:r>
            <a:r>
              <a:rPr lang="en-GB" sz="2400" dirty="0"/>
              <a:t>) by TU Wien, </a:t>
            </a:r>
            <a:r>
              <a:rPr lang="en-GB" sz="2400" dirty="0" err="1"/>
              <a:t>Institut</a:t>
            </a:r>
            <a:r>
              <a:rPr lang="en-GB" sz="2400" dirty="0"/>
              <a:t>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Wassergüte</a:t>
            </a:r>
            <a:r>
              <a:rPr lang="en-GB" sz="2400" dirty="0"/>
              <a:t>, </a:t>
            </a:r>
            <a:r>
              <a:rPr lang="en-GB" sz="2400" dirty="0" err="1"/>
              <a:t>Ressourcenmanagement</a:t>
            </a:r>
            <a:r>
              <a:rPr lang="en-GB" sz="2400" dirty="0"/>
              <a:t> und </a:t>
            </a:r>
            <a:r>
              <a:rPr lang="en-GB" sz="2400" dirty="0" err="1"/>
              <a:t>Abfallwirtschaft</a:t>
            </a:r>
            <a:endParaRPr sz="2400" dirty="0"/>
          </a:p>
          <a:p>
            <a:pPr marL="776288" lvl="2" indent="-241200" algn="l" rtl="0">
              <a:spcBef>
                <a:spcPts val="300"/>
              </a:spcBef>
              <a:spcAft>
                <a:spcPts val="0"/>
              </a:spcAft>
              <a:buSzPts val="2000"/>
              <a:buChar char="o"/>
            </a:pPr>
            <a:r>
              <a:rPr lang="en-GB" sz="2000" dirty="0"/>
              <a:t>Free software available at:</a:t>
            </a:r>
            <a:br>
              <a:rPr lang="en-GB" sz="2000" dirty="0"/>
            </a:br>
            <a:r>
              <a:rPr lang="en-GB" sz="2000" u="sng" dirty="0">
                <a:solidFill>
                  <a:schemeClr val="hlink"/>
                </a:solidFill>
                <a:hlinkClick r:id="rId3"/>
              </a:rPr>
              <a:t>http://www.stan2web.net/downloads/stan</a:t>
            </a:r>
            <a:endParaRPr sz="2000" dirty="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b="1" dirty="0"/>
              <a:t>Umberto</a:t>
            </a:r>
            <a:endParaRPr b="1" dirty="0"/>
          </a:p>
          <a:p>
            <a:pPr marL="398563" lvl="1" indent="0" algn="l" rtl="0"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 dirty="0"/>
              <a:t>Others</a:t>
            </a:r>
            <a:endParaRPr dirty="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dirty="0" err="1"/>
              <a:t>Matlab</a:t>
            </a:r>
            <a:r>
              <a:rPr lang="en-GB" sz="2400" dirty="0"/>
              <a:t> (Toolbox Simulink)</a:t>
            </a:r>
            <a:endParaRPr dirty="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dirty="0"/>
              <a:t>Mathematica</a:t>
            </a:r>
            <a:endParaRPr sz="2400" dirty="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 dirty="0"/>
              <a:t>R</a:t>
            </a:r>
            <a:endParaRPr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Software for MFA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672323" y="1168830"/>
            <a:ext cx="7799353" cy="473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sub</a:t>
            </a:r>
            <a:r>
              <a:rPr lang="en-GB" sz="2800" b="1"/>
              <a:t>ST</a:t>
            </a:r>
            <a:r>
              <a:rPr lang="en-GB" sz="2800"/>
              <a:t>ance flow </a:t>
            </a:r>
            <a:r>
              <a:rPr lang="en-GB" sz="2800" b="1"/>
              <a:t>AN</a:t>
            </a:r>
            <a:r>
              <a:rPr lang="en-GB" sz="2800"/>
              <a:t>alysis</a:t>
            </a:r>
            <a:endParaRPr sz="2800"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Free software for material flow analysis (based on Austrian standard </a:t>
            </a:r>
            <a:r>
              <a:rPr lang="en-GB" sz="2400" i="1"/>
              <a:t>ÖNorm S 2096</a:t>
            </a:r>
            <a:r>
              <a:rPr lang="en-GB" sz="2400"/>
              <a:t>; MFA − application in waste management)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Available in EN or DE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Char char="•"/>
            </a:pPr>
            <a:r>
              <a:rPr lang="en-GB" sz="2800"/>
              <a:t>You can use </a:t>
            </a:r>
            <a:r>
              <a:rPr lang="en-GB" sz="2800" b="1"/>
              <a:t>STAN</a:t>
            </a:r>
            <a:r>
              <a:rPr lang="en-GB" sz="2800"/>
              <a:t> to: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Build graphical models with predefined components (processes, flows, system boundaries etc.)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Enter or import known data (mass flows, stocks, transfer coefficients etc.) for different layers and periods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Produce Sankey-style diagrams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Consider data uncertainty and error propagation</a:t>
            </a:r>
            <a:endParaRPr/>
          </a:p>
          <a:p>
            <a:pPr marL="457200" lvl="0" indent="-6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800"/>
              <a:buNone/>
            </a:pPr>
            <a:endParaRPr sz="28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What is STAN?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6622489" y="5977815"/>
            <a:ext cx="211949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(Source: www.stan2web.net, 2019)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00941"/>
            <a:ext cx="9144000" cy="48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280853" y="4260125"/>
            <a:ext cx="1090748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2739934" y="2728504"/>
            <a:ext cx="3255917" cy="36933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Drawing area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(DA)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7517674" y="2826979"/>
            <a:ext cx="1414055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Window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999809" y="1160962"/>
            <a:ext cx="1538151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Menu toolbars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673910" y="2863121"/>
            <a:ext cx="7799353" cy="31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File management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Open new document [Ctrl + N]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Open existing document [Ctrl + O]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Save document (</a:t>
            </a:r>
            <a:r>
              <a:rPr lang="en-GB" i="1"/>
              <a:t>.zmfa</a:t>
            </a:r>
            <a:r>
              <a:rPr lang="en-GB"/>
              <a:t> file) [Ctrl + S]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Use the </a:t>
            </a:r>
            <a:r>
              <a:rPr lang="en-GB" b="1"/>
              <a:t>STAN web platform </a:t>
            </a:r>
            <a:r>
              <a:rPr lang="en-GB"/>
              <a:t>can for file exchange between users: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Login to STAN portal directly from program</a:t>
            </a:r>
            <a:endParaRPr/>
          </a:p>
          <a:p>
            <a:pPr marL="639763" lvl="1" indent="-2412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Possibility to Load/Save/Delete/Modify STAN files via portal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To get started…</a:t>
            </a:r>
            <a:endParaRPr/>
          </a:p>
        </p:txBody>
      </p:sp>
      <p:grpSp>
        <p:nvGrpSpPr>
          <p:cNvPr id="148" name="Google Shape;148;p25"/>
          <p:cNvGrpSpPr/>
          <p:nvPr/>
        </p:nvGrpSpPr>
        <p:grpSpPr>
          <a:xfrm>
            <a:off x="4633785" y="3365274"/>
            <a:ext cx="237650" cy="843127"/>
            <a:chOff x="6096000" y="2290867"/>
            <a:chExt cx="316866" cy="1124169"/>
          </a:xfrm>
        </p:grpSpPr>
        <p:pic>
          <p:nvPicPr>
            <p:cNvPr id="149" name="Google Shape;149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0" y="2290867"/>
              <a:ext cx="316865" cy="30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2701720"/>
              <a:ext cx="316866" cy="30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0" y="3112573"/>
              <a:ext cx="316865" cy="3024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6166" y="4685390"/>
            <a:ext cx="880250" cy="2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7">
            <a:alphaModFix/>
          </a:blip>
          <a:srcRect t="-413" b="82125"/>
          <a:stretch/>
        </p:blipFill>
        <p:spPr>
          <a:xfrm>
            <a:off x="0" y="1771982"/>
            <a:ext cx="9144000" cy="89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386242" y="1266265"/>
            <a:ext cx="322353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Click on       in the Shapes window</a:t>
            </a:r>
            <a:endParaRPr/>
          </a:p>
          <a:p>
            <a:pPr marL="457200" marR="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Click to drop at desired position</a:t>
            </a:r>
            <a:endParaRPr/>
          </a:p>
          <a:p>
            <a:pPr marL="457200" marR="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Processes can be resized/moved in the DA, and assigned values and renamed/modified in the </a:t>
            </a:r>
            <a:r>
              <a:rPr lang="en-GB" sz="2000" b="0" i="1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Properties</a:t>
            </a:r>
            <a:r>
              <a:rPr lang="en-GB" sz="2000" b="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window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Inserting a </a:t>
            </a: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process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559" y="2072656"/>
            <a:ext cx="4549399" cy="2387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6"/>
          <p:cNvGrpSpPr/>
          <p:nvPr/>
        </p:nvGrpSpPr>
        <p:grpSpPr>
          <a:xfrm>
            <a:off x="1762876" y="1284299"/>
            <a:ext cx="235132" cy="300082"/>
            <a:chOff x="3135086" y="3250865"/>
            <a:chExt cx="313509" cy="400109"/>
          </a:xfrm>
        </p:grpSpPr>
        <p:sp>
          <p:nvSpPr>
            <p:cNvPr id="163" name="Google Shape;163;p26"/>
            <p:cNvSpPr/>
            <p:nvPr/>
          </p:nvSpPr>
          <p:spPr>
            <a:xfrm>
              <a:off x="3135086" y="3291840"/>
              <a:ext cx="287383" cy="2873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3135086" y="3250865"/>
              <a:ext cx="31350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</p:grp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440992" y="1292263"/>
            <a:ext cx="3223533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at Process 1 and drag to Process 2</a:t>
            </a:r>
            <a:endParaRPr/>
          </a:p>
          <a:p>
            <a:pPr marL="45720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Flows can be assigned values and renamed/modified in the </a:t>
            </a:r>
            <a:r>
              <a:rPr lang="en-GB" sz="2000" i="1">
                <a:solidFill>
                  <a:srgbClr val="000000"/>
                </a:solidFill>
              </a:rPr>
              <a:t>Properties</a:t>
            </a:r>
            <a:r>
              <a:rPr lang="en-GB" sz="2000">
                <a:solidFill>
                  <a:srgbClr val="000000"/>
                </a:solidFill>
              </a:rPr>
              <a:t> window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Inserting a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flow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between processes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27"/>
          <p:cNvGrpSpPr/>
          <p:nvPr/>
        </p:nvGrpSpPr>
        <p:grpSpPr>
          <a:xfrm>
            <a:off x="1752934" y="1426366"/>
            <a:ext cx="442505" cy="107803"/>
            <a:chOff x="838200" y="5548222"/>
            <a:chExt cx="1208314" cy="294368"/>
          </a:xfrm>
        </p:grpSpPr>
        <p:cxnSp>
          <p:nvCxnSpPr>
            <p:cNvPr id="173" name="Google Shape;173;p27"/>
            <p:cNvCxnSpPr/>
            <p:nvPr/>
          </p:nvCxnSpPr>
          <p:spPr>
            <a:xfrm>
              <a:off x="838200" y="5695406"/>
              <a:ext cx="120831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74" name="Google Shape;174;p27"/>
            <p:cNvSpPr/>
            <p:nvPr/>
          </p:nvSpPr>
          <p:spPr>
            <a:xfrm flipH="1">
              <a:off x="1295398" y="5548222"/>
              <a:ext cx="293917" cy="294368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559" y="210313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36881" y="1363383"/>
            <a:ext cx="3200400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or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in DA and drag to the relevant process</a:t>
            </a:r>
            <a:endParaRPr/>
          </a:p>
          <a:p>
            <a:pPr marL="457200" lvl="0" indent="-10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Import and export flows can be assigned values and renamed/modified in the </a:t>
            </a:r>
            <a:r>
              <a:rPr lang="en-GB" sz="2000" i="1">
                <a:solidFill>
                  <a:srgbClr val="000000"/>
                </a:solidFill>
              </a:rPr>
              <a:t>Properties</a:t>
            </a:r>
            <a:r>
              <a:rPr lang="en-GB" sz="2000">
                <a:solidFill>
                  <a:srgbClr val="000000"/>
                </a:solidFill>
              </a:rPr>
              <a:t> window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Inserting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import/export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flows</a:t>
            </a:r>
            <a:endParaRPr/>
          </a:p>
        </p:txBody>
      </p:sp>
      <p:grpSp>
        <p:nvGrpSpPr>
          <p:cNvPr id="183" name="Google Shape;183;p28"/>
          <p:cNvGrpSpPr/>
          <p:nvPr/>
        </p:nvGrpSpPr>
        <p:grpSpPr>
          <a:xfrm>
            <a:off x="1747751" y="1446628"/>
            <a:ext cx="1079332" cy="213388"/>
            <a:chOff x="2468881" y="5918031"/>
            <a:chExt cx="1439110" cy="284518"/>
          </a:xfrm>
        </p:grpSpPr>
        <p:grpSp>
          <p:nvGrpSpPr>
            <p:cNvPr id="184" name="Google Shape;184;p28"/>
            <p:cNvGrpSpPr/>
            <p:nvPr/>
          </p:nvGrpSpPr>
          <p:grpSpPr>
            <a:xfrm>
              <a:off x="2468881" y="5918031"/>
              <a:ext cx="487698" cy="276999"/>
              <a:chOff x="4972594" y="5982789"/>
              <a:chExt cx="487698" cy="276999"/>
            </a:xfrm>
          </p:grpSpPr>
          <p:cxnSp>
            <p:nvCxnSpPr>
              <p:cNvPr id="185" name="Google Shape;185;p28"/>
              <p:cNvCxnSpPr>
                <a:stCxn id="186" idx="6"/>
              </p:cNvCxnSpPr>
              <p:nvPr/>
            </p:nvCxnSpPr>
            <p:spPr>
              <a:xfrm>
                <a:off x="5172892" y="6104711"/>
                <a:ext cx="287400" cy="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87" name="Google Shape;187;p28"/>
              <p:cNvSpPr txBox="1"/>
              <p:nvPr/>
            </p:nvSpPr>
            <p:spPr>
              <a:xfrm>
                <a:off x="4972594" y="5982789"/>
                <a:ext cx="1915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  <a:endParaRPr/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>
                <a:off x="4981303" y="6008916"/>
                <a:ext cx="191589" cy="191589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28"/>
            <p:cNvGrpSpPr/>
            <p:nvPr/>
          </p:nvGrpSpPr>
          <p:grpSpPr>
            <a:xfrm>
              <a:off x="3411584" y="5925550"/>
              <a:ext cx="496407" cy="276999"/>
              <a:chOff x="4963885" y="5982789"/>
              <a:chExt cx="496407" cy="276999"/>
            </a:xfrm>
          </p:grpSpPr>
          <p:cxnSp>
            <p:nvCxnSpPr>
              <p:cNvPr id="189" name="Google Shape;189;p28"/>
              <p:cNvCxnSpPr>
                <a:stCxn id="190" idx="6"/>
              </p:cNvCxnSpPr>
              <p:nvPr/>
            </p:nvCxnSpPr>
            <p:spPr>
              <a:xfrm>
                <a:off x="5172892" y="6104711"/>
                <a:ext cx="287400" cy="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91" name="Google Shape;191;p28"/>
              <p:cNvSpPr txBox="1"/>
              <p:nvPr/>
            </p:nvSpPr>
            <p:spPr>
              <a:xfrm>
                <a:off x="4963885" y="5982789"/>
                <a:ext cx="1915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5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/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>
                <a:off x="4981303" y="6008916"/>
                <a:ext cx="191589" cy="191589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4279" y="208281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501258" y="1363383"/>
            <a:ext cx="3246018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on        in the </a:t>
            </a:r>
            <a:r>
              <a:rPr lang="en-GB" i="1"/>
              <a:t>Shapes</a:t>
            </a:r>
            <a:r>
              <a:rPr lang="en-GB"/>
              <a:t> window </a:t>
            </a:r>
            <a:endParaRPr/>
          </a:p>
          <a:p>
            <a:pPr marL="457200" lvl="0" indent="-241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Char char="•"/>
            </a:pPr>
            <a:r>
              <a:rPr lang="en-GB"/>
              <a:t>Click to drop in DA and drag over the relevant processes and flows</a:t>
            </a:r>
            <a:endParaRPr/>
          </a:p>
          <a:p>
            <a:pPr marL="457200" lvl="0" indent="-10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2200"/>
              <a:buNone/>
            </a:pPr>
            <a:endParaRPr/>
          </a:p>
          <a:p>
            <a:pPr marL="457200" lvl="0" indent="-18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900"/>
              <a:buNone/>
            </a:pPr>
            <a:endParaRPr sz="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solidFill>
                  <a:srgbClr val="000000"/>
                </a:solidFill>
              </a:rPr>
              <a:t>System boundary will be refreshed </a:t>
            </a:r>
            <a:r>
              <a:rPr lang="en-GB" sz="2000" i="1">
                <a:solidFill>
                  <a:srgbClr val="000000"/>
                </a:solidFill>
              </a:rPr>
              <a:t>automatically</a:t>
            </a:r>
            <a:r>
              <a:rPr lang="en-GB" sz="2000">
                <a:solidFill>
                  <a:srgbClr val="000000"/>
                </a:solidFill>
              </a:rPr>
              <a:t> with the change in stocks and the sum of imp/exp when data values are defined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Defining the </a:t>
            </a: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system boundary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505" y="1433785"/>
            <a:ext cx="314325" cy="27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5559" y="2590816"/>
            <a:ext cx="4549399" cy="238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6964136" y="639524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epf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B001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724</Words>
  <Application>Microsoft Office PowerPoint</Application>
  <PresentationFormat>On-screen Show (4:3)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Narrow</vt:lpstr>
      <vt:lpstr>Helvetica Neue</vt:lpstr>
      <vt:lpstr>Libre Franklin</vt:lpstr>
      <vt:lpstr>Impact</vt:lpstr>
      <vt:lpstr>Courier New</vt:lpstr>
      <vt:lpstr>Noto Sans Symbols</vt:lpstr>
      <vt:lpstr>Calibri</vt:lpstr>
      <vt:lpstr>Arial</vt:lpstr>
      <vt:lpstr>Office Theme</vt:lpstr>
      <vt:lpstr>1_Thème Office</vt:lpstr>
      <vt:lpstr>ENV 501 / GR A3 30  MFA Software – Tutorial STAN</vt:lpstr>
      <vt:lpstr>Software for MFA</vt:lpstr>
      <vt:lpstr>What is STAN?</vt:lpstr>
      <vt:lpstr>PowerPoint Presentation</vt:lpstr>
      <vt:lpstr>To get started…</vt:lpstr>
      <vt:lpstr>Inserting a process</vt:lpstr>
      <vt:lpstr>Inserting a flow between processes</vt:lpstr>
      <vt:lpstr>Inserting import/export flows</vt:lpstr>
      <vt:lpstr>Defining the system boundary</vt:lpstr>
      <vt:lpstr>Properties window</vt:lpstr>
      <vt:lpstr>Other important elements</vt:lpstr>
      <vt:lpstr>Other important elements</vt:lpstr>
      <vt:lpstr>Other important elements</vt:lpstr>
      <vt:lpstr>Data Import &amp; Export</vt:lpstr>
      <vt:lpstr>Calculation</vt:lpstr>
      <vt:lpstr>Calculation</vt:lpstr>
      <vt:lpstr>Export system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 501 / GR A3 30  MFA Software</dc:title>
  <dc:creator>Jaïr Kees Evert Karel Campfens</dc:creator>
  <cp:lastModifiedBy>Jaïr Kees Evert Karel Campfens</cp:lastModifiedBy>
  <cp:revision>3</cp:revision>
  <dcterms:modified xsi:type="dcterms:W3CDTF">2024-09-25T11:48:06Z</dcterms:modified>
</cp:coreProperties>
</file>